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1F612-3B03-4ADF-B0C1-BFFA88514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4DD86-F7FC-4920-BED8-DF406D93F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A41BE-63CA-41F1-911B-E105F3632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8FC780-44F1-4017-8AF4-FA966FABC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46AB8-41E1-4AD1-BDB8-8C9E25AE0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9A83-A1B0-47E9-87F2-F3DB67A22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B075A-1325-41C5-845D-05A4EF49B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FF43-D09A-4B55-BE09-C7687EB8E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47AAD-A68C-4593-A2F1-1CDF452ED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8E77A-8437-42F8-B010-55E65B25A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703F-BDAF-4E14-8790-EDA1AD385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D6111-6DC7-40EB-A037-491F1F4DC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86089A-EF8C-4FF1-A0D5-3BC184E4F4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6944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ĐỨC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1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Em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sinh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5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.VnTime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endParaRPr lang="en-US" sz="40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1938" y="1614488"/>
            <a:ext cx="4191000" cy="5029200"/>
          </a:xfrm>
          <a:solidFill>
            <a:srgbClr val="FF99FF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</a:rPr>
              <a:t>   </a:t>
            </a:r>
            <a:r>
              <a:rPr lang="en-US" sz="2000" b="1" dirty="0">
                <a:solidFill>
                  <a:srgbClr val="0000FF"/>
                </a:solidFill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.VnArial" pitchFamily="34" charset="0"/>
              </a:rPr>
              <a:t>ThÓ</a:t>
            </a:r>
            <a:r>
              <a:rPr lang="en-US" sz="20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.VnArial" pitchFamily="34" charset="0"/>
              </a:rPr>
              <a:t>hiÖn</a:t>
            </a:r>
            <a:r>
              <a:rPr lang="en-US" sz="2000" b="1" dirty="0" smtClean="0">
                <a:solidFill>
                  <a:srgbClr val="0000FF"/>
                </a:solidFill>
                <a:latin typeface=".VnArial" pitchFamily="34" charset="0"/>
              </a:rPr>
              <a:t> lµ </a:t>
            </a:r>
            <a:r>
              <a:rPr lang="en-US" sz="2000" b="1" dirty="0" err="1" smtClean="0">
                <a:solidFill>
                  <a:srgbClr val="0000FF"/>
                </a:solidFill>
                <a:latin typeface=".VnArial" pitchFamily="34" charset="0"/>
              </a:rPr>
              <a:t>häc</a:t>
            </a:r>
            <a:r>
              <a:rPr lang="en-US" sz="2000" b="1" dirty="0" smtClean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.VnArial" pitchFamily="34" charset="0"/>
              </a:rPr>
              <a:t>sinh</a:t>
            </a:r>
            <a:r>
              <a:rPr lang="en-US" sz="2000" b="1" dirty="0" smtClean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.VnArial" pitchFamily="34" charset="0"/>
              </a:rPr>
              <a:t>líp</a:t>
            </a:r>
            <a:r>
              <a:rPr lang="en-US" sz="2000" b="1" dirty="0" smtClean="0">
                <a:solidFill>
                  <a:srgbClr val="0000FF"/>
                </a:solidFill>
                <a:latin typeface=".VnArial" pitchFamily="34" charset="0"/>
              </a:rPr>
              <a:t> 5</a:t>
            </a:r>
            <a:endParaRPr lang="en-US" sz="2000" b="1" dirty="0">
              <a:solidFill>
                <a:srgbClr val="0000FF"/>
              </a:solidFill>
              <a:latin typeface="VN-NTime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a.Thöïc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hieän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toát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Naêm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ñieàu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Baùc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Hoà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daïy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thieáu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nieân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nhi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Thöïc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hieän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ñuùng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noäi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tröôøng,cuûa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c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cöïc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hoaït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ñoäng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theå,hoaït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ñoäng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xaõ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hoäi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dolôùp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tröôøng,ñòa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phöông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toå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chöùc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d.Nhöôøng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nhòn,giuùp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ñôõ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nhoû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e.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Göông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maãu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veà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moïi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maët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hoïc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döôùi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noi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4" y="1600200"/>
            <a:ext cx="4105275" cy="5029200"/>
          </a:xfrm>
          <a:solidFill>
            <a:srgbClr val="FF99FF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 b="1" dirty="0" err="1" smtClean="0">
                <a:solidFill>
                  <a:srgbClr val="0000FF"/>
                </a:solidFill>
                <a:latin typeface=".VnArial" pitchFamily="34" charset="0"/>
              </a:rPr>
              <a:t>Kh«ng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srgbClr val="0000FF"/>
                </a:solidFill>
                <a:latin typeface="VNI-Times" pitchFamily="2" charset="0"/>
              </a:rPr>
              <a:t>xöùng</a:t>
            </a:r>
            <a:r>
              <a:rPr lang="fr-FR" sz="2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000" b="1" dirty="0" err="1">
                <a:solidFill>
                  <a:srgbClr val="0000FF"/>
                </a:solidFill>
                <a:latin typeface="VNI-Times" pitchFamily="2" charset="0"/>
              </a:rPr>
              <a:t>ñaùng</a:t>
            </a:r>
            <a:r>
              <a:rPr lang="fr-FR" sz="2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0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fr-FR" sz="2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000" b="1" dirty="0" err="1">
                <a:solidFill>
                  <a:srgbClr val="0000FF"/>
                </a:solidFill>
                <a:latin typeface="VNI-Times" pitchFamily="2" charset="0"/>
              </a:rPr>
              <a:t>hoïc</a:t>
            </a:r>
            <a:r>
              <a:rPr lang="fr-FR" sz="2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000" b="1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fr-FR" sz="2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fr-FR" sz="2000" b="1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r>
              <a:rPr lang="fr-FR" sz="2000" b="1" dirty="0">
                <a:solidFill>
                  <a:srgbClr val="0000FF"/>
                </a:solidFill>
                <a:latin typeface="VNI-Times" pitchFamily="2" charset="0"/>
              </a:rPr>
              <a:t> 5</a:t>
            </a:r>
            <a:endParaRPr lang="en-US" sz="20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ñ.Buoäc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nhoû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phaûi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laøm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moïi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yù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muoán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22534" name="Picture 6" descr="026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791200"/>
            <a:ext cx="7620000" cy="847725"/>
          </a:xfrm>
          <a:prstGeom prst="rect">
            <a:avLst/>
          </a:prstGeom>
          <a:noFill/>
        </p:spPr>
      </p:pic>
      <p:pic>
        <p:nvPicPr>
          <p:cNvPr id="22535" name="Picture 7" descr="nature%20(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43550"/>
            <a:ext cx="838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nature%20(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592763"/>
            <a:ext cx="8382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026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8610600" cy="533400"/>
          </a:xfrm>
          <a:prstGeom prst="rect">
            <a:avLst/>
          </a:prstGeom>
          <a:noFill/>
        </p:spPr>
      </p:pic>
      <p:pic>
        <p:nvPicPr>
          <p:cNvPr id="22538" name="Picture 10" descr="nature%20(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152400" y="0"/>
            <a:ext cx="9477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nature%20(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82000" y="0"/>
            <a:ext cx="94773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  <p:bldP spid="225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4572000" cy="1295400"/>
          </a:xfrm>
          <a:prstGeom prst="rect">
            <a:avLst/>
          </a:prstGeom>
          <a:noFill/>
        </p:spPr>
      </p:pic>
      <p:pic>
        <p:nvPicPr>
          <p:cNvPr id="23555" name="Picture 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458200" cy="558800"/>
          </a:xfrm>
        </p:spPr>
        <p:txBody>
          <a:bodyPr/>
          <a:lstStyle/>
          <a:p>
            <a:r>
              <a:rPr lang="pt-BR" sz="2800" b="1">
                <a:solidFill>
                  <a:srgbClr val="FF0000"/>
                </a:solidFill>
                <a:latin typeface="VNI-Times" pitchFamily="2" charset="0"/>
              </a:rPr>
              <a:t>Troø chôi “MC vaø hoïc sinh lôùp 5</a:t>
            </a:r>
            <a:r>
              <a:rPr lang="en-US" sz="4000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76600" y="228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hlink"/>
                </a:solidFill>
                <a:latin typeface=".VnTime" pitchFamily="34" charset="0"/>
              </a:rPr>
              <a:t>Ho¹t ®éng 3:</a:t>
            </a:r>
            <a:endParaRPr lang="en-US" sz="2800" b="1">
              <a:solidFill>
                <a:schemeClr val="hlink"/>
              </a:solidFill>
              <a:latin typeface=".VnTime" pitchFamily="34" charset="0"/>
            </a:endParaRPr>
          </a:p>
        </p:txBody>
      </p:sp>
      <p:pic>
        <p:nvPicPr>
          <p:cNvPr id="2355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762" y="4195762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553200" y="4276725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066800" y="1905000"/>
            <a:ext cx="784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685800" algn="l"/>
              </a:tabLst>
            </a:pPr>
            <a:r>
              <a:rPr lang="en-US" sz="2800">
                <a:latin typeface=".VnTime" pitchFamily="34" charset="0"/>
              </a:rPr>
              <a:t>     	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_ </a:t>
            </a: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Giaùovieân neâu boái caûnh : Trong leã khai giaûng chaøo möøng naêm hoïc môùi coù moät chöông trình daønh cho caùc baïn môùi vaøi lôùp 5”Gaëp gôõ vaø giao löu  </a:t>
            </a:r>
          </a:p>
          <a:p>
            <a:pPr marL="342900" indent="-342900">
              <a:tabLst>
                <a:tab pos="685800" algn="l"/>
              </a:tabLst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		_ Giaùo vieân höôùng daãn caùch chôi ; HS trong nhoùm thay phieân nhaâu saém vai MC ñeå giao löu caùc baïn lôùp 5.</a:t>
            </a:r>
          </a:p>
          <a:p>
            <a:pPr marL="342900" indent="-342900">
              <a:tabLst>
                <a:tab pos="685800" algn="l"/>
              </a:tabLst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		</a:t>
            </a: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23561" name="Group 42"/>
          <p:cNvGrpSpPr>
            <a:grpSpLocks/>
          </p:cNvGrpSpPr>
          <p:nvPr/>
        </p:nvGrpSpPr>
        <p:grpSpPr bwMode="auto">
          <a:xfrm>
            <a:off x="876300" y="1887538"/>
            <a:ext cx="571500" cy="550862"/>
            <a:chOff x="50800" y="1371600"/>
            <a:chExt cx="571500" cy="550863"/>
          </a:xfrm>
        </p:grpSpPr>
        <p:grpSp>
          <p:nvGrpSpPr>
            <p:cNvPr id="23562" name="Group 9"/>
            <p:cNvGrpSpPr>
              <a:grpSpLocks/>
            </p:cNvGrpSpPr>
            <p:nvPr/>
          </p:nvGrpSpPr>
          <p:grpSpPr bwMode="auto">
            <a:xfrm>
              <a:off x="50800" y="1371600"/>
              <a:ext cx="571500" cy="550863"/>
              <a:chOff x="1164" y="571"/>
              <a:chExt cx="360" cy="347"/>
            </a:xfrm>
          </p:grpSpPr>
          <p:sp>
            <p:nvSpPr>
              <p:cNvPr id="23563" name="Oval 10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3564" name="Group 11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3565" name="Oval 12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66" name="Oval 13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67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68" name="Oval 15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3569" name="Oval 16"/>
            <p:cNvSpPr>
              <a:spLocks noChangeArrowheads="1"/>
            </p:cNvSpPr>
            <p:nvPr/>
          </p:nvSpPr>
          <p:spPr bwMode="auto">
            <a:xfrm>
              <a:off x="222250" y="1533525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3570" name="Group 8"/>
          <p:cNvGrpSpPr>
            <a:grpSpLocks/>
          </p:cNvGrpSpPr>
          <p:nvPr/>
        </p:nvGrpSpPr>
        <p:grpSpPr bwMode="auto">
          <a:xfrm>
            <a:off x="838200" y="3581400"/>
            <a:ext cx="571500" cy="550863"/>
            <a:chOff x="1164" y="576"/>
            <a:chExt cx="360" cy="347"/>
          </a:xfrm>
        </p:grpSpPr>
        <p:grpSp>
          <p:nvGrpSpPr>
            <p:cNvPr id="23571" name="Group 9"/>
            <p:cNvGrpSpPr>
              <a:grpSpLocks/>
            </p:cNvGrpSpPr>
            <p:nvPr/>
          </p:nvGrpSpPr>
          <p:grpSpPr bwMode="auto">
            <a:xfrm>
              <a:off x="1164" y="576"/>
              <a:ext cx="360" cy="347"/>
              <a:chOff x="1164" y="571"/>
              <a:chExt cx="360" cy="347"/>
            </a:xfrm>
          </p:grpSpPr>
          <p:sp>
            <p:nvSpPr>
              <p:cNvPr id="23572" name="Oval 10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3573" name="Group 11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3574" name="Oval 12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75" name="Oval 13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76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77" name="Oval 15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3578" name="Oval 16"/>
            <p:cNvSpPr>
              <a:spLocks noChangeArrowheads="1"/>
            </p:cNvSpPr>
            <p:nvPr/>
          </p:nvSpPr>
          <p:spPr bwMode="auto">
            <a:xfrm>
              <a:off x="1272" y="67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3579" name="Group 17"/>
          <p:cNvGrpSpPr>
            <a:grpSpLocks/>
          </p:cNvGrpSpPr>
          <p:nvPr/>
        </p:nvGrpSpPr>
        <p:grpSpPr bwMode="auto">
          <a:xfrm>
            <a:off x="850900" y="2717800"/>
            <a:ext cx="571500" cy="550863"/>
            <a:chOff x="1164" y="576"/>
            <a:chExt cx="360" cy="347"/>
          </a:xfrm>
        </p:grpSpPr>
        <p:grpSp>
          <p:nvGrpSpPr>
            <p:cNvPr id="23580" name="Group 18"/>
            <p:cNvGrpSpPr>
              <a:grpSpLocks/>
            </p:cNvGrpSpPr>
            <p:nvPr/>
          </p:nvGrpSpPr>
          <p:grpSpPr bwMode="auto">
            <a:xfrm>
              <a:off x="1164" y="576"/>
              <a:ext cx="360" cy="347"/>
              <a:chOff x="1164" y="571"/>
              <a:chExt cx="360" cy="347"/>
            </a:xfrm>
          </p:grpSpPr>
          <p:sp>
            <p:nvSpPr>
              <p:cNvPr id="23581" name="Oval 19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3582" name="Group 20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3583" name="Oval 21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84" name="Oval 22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85" name="Oval 23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86" name="Oval 24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3587" name="Oval 25"/>
            <p:cNvSpPr>
              <a:spLocks noChangeArrowheads="1"/>
            </p:cNvSpPr>
            <p:nvPr/>
          </p:nvSpPr>
          <p:spPr bwMode="auto">
            <a:xfrm>
              <a:off x="1272" y="67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3588" name="Group 43"/>
          <p:cNvGrpSpPr>
            <a:grpSpLocks/>
          </p:cNvGrpSpPr>
          <p:nvPr/>
        </p:nvGrpSpPr>
        <p:grpSpPr bwMode="auto">
          <a:xfrm>
            <a:off x="838200" y="4343400"/>
            <a:ext cx="571500" cy="550863"/>
            <a:chOff x="50800" y="1371600"/>
            <a:chExt cx="571500" cy="550863"/>
          </a:xfrm>
        </p:grpSpPr>
        <p:grpSp>
          <p:nvGrpSpPr>
            <p:cNvPr id="23589" name="Group 9"/>
            <p:cNvGrpSpPr>
              <a:grpSpLocks/>
            </p:cNvGrpSpPr>
            <p:nvPr/>
          </p:nvGrpSpPr>
          <p:grpSpPr bwMode="auto">
            <a:xfrm>
              <a:off x="50800" y="1371600"/>
              <a:ext cx="571500" cy="550863"/>
              <a:chOff x="1164" y="571"/>
              <a:chExt cx="360" cy="347"/>
            </a:xfrm>
          </p:grpSpPr>
          <p:sp>
            <p:nvSpPr>
              <p:cNvPr id="23590" name="Oval 10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3591" name="Group 11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3592" name="Oval 12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93" name="Oval 13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94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95" name="Oval 15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3596" name="Oval 16"/>
            <p:cNvSpPr>
              <a:spLocks noChangeArrowheads="1"/>
            </p:cNvSpPr>
            <p:nvPr/>
          </p:nvSpPr>
          <p:spPr bwMode="auto">
            <a:xfrm>
              <a:off x="222250" y="1533525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2362200" y="381000"/>
            <a:ext cx="6781800" cy="0"/>
          </a:xfrm>
          <a:prstGeom prst="line">
            <a:avLst/>
          </a:prstGeom>
          <a:noFill/>
          <a:ln w="9525">
            <a:solidFill>
              <a:srgbClr val="FFCCFF"/>
            </a:solidFill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8915400" y="152400"/>
            <a:ext cx="0" cy="40386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81000" y="2971800"/>
            <a:ext cx="0" cy="3886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52400" y="6477000"/>
            <a:ext cx="6705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pic>
        <p:nvPicPr>
          <p:cNvPr id="24582" name="Picture 6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9062" y="119062"/>
            <a:ext cx="1009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290235">
            <a:off x="7924800" y="5791200"/>
            <a:ext cx="1009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38200" y="4572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9900"/>
                </a:solidFill>
                <a:latin typeface="VNI-Times" pitchFamily="2" charset="0"/>
              </a:rPr>
              <a:t>                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990600" y="1143000"/>
            <a:ext cx="67818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66800" y="1143000"/>
            <a:ext cx="6781800" cy="463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Giaùo vieân neâu caâu hoûi gôïi yù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Baïn nghó gì veà leã khai giaûng hoâm nay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Naêm nay baïn ñaõ laø hoïc sinh lôùp 5.Vaäy baïn haõy cho moïi ngöôøi bieát HS lôùp 6 thì coù nhöõng ñieåm gì khaùc vôùi hoïc sinh caùc lôùp khaùc trong tröôøng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Baïn haõy neâu caûm nghó cuûa mình khi laø hoïc sinh lôùp 5?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Khi laø HS lôùp 5 baïn caûm thaáy haøi loøng veà nhöõng ñieåm maïnh naøo cuûa mình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Baïn noùi moät vaøi ñieåm baïn caàn coá gaéng khaéc phuïc ñeå xöùng ñaùnglaø HS lôùn nhaát tröôøng ñöôïc khoâng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Baïn döï ñònh khaéc phuïc nhöõng ñieåm yeáu cuûa mình nhö theá naøo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  <a:latin typeface="VNI-Times" pitchFamily="2" charset="0"/>
              </a:rPr>
              <a:t>Baïn coù theå haùt moät baøi haùt hoaëc ñoïc moät baøi thôveef chuû ñeà tröôøng em ñeå taëng cho moïi ngöôøi trong buoåi giao löu hoâm</a:t>
            </a:r>
            <a:r>
              <a:rPr lang="en-US">
                <a:latin typeface="VNI-Times" pitchFamily="2" charset="0"/>
              </a:rPr>
              <a:t> nay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257800" cy="1295400"/>
          </a:xfrm>
          <a:prstGeom prst="rect">
            <a:avLst/>
          </a:prstGeom>
          <a:noFill/>
        </p:spPr>
      </p:pic>
      <p:pic>
        <p:nvPicPr>
          <p:cNvPr id="25603" name="Picture 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7150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620000" cy="1371600"/>
          </a:xfrm>
        </p:spPr>
        <p:txBody>
          <a:bodyPr/>
          <a:lstStyle/>
          <a:p>
            <a:r>
              <a:rPr lang="en-US" b="1">
                <a:latin typeface="VNI-Times" pitchFamily="2" charset="0"/>
              </a:rPr>
              <a:t>Höôùng daãn thöïc haønh</a:t>
            </a:r>
            <a:r>
              <a:rPr lang="en-US" b="1"/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81400" y="685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hlink"/>
                </a:solidFill>
                <a:latin typeface=".VnTime" pitchFamily="34" charset="0"/>
              </a:rPr>
              <a:t>Ho¹t ®éng 4:</a:t>
            </a:r>
            <a:endParaRPr lang="en-US" sz="2800" b="1">
              <a:solidFill>
                <a:schemeClr val="hlink"/>
              </a:solidFill>
              <a:latin typeface=".VnTime" pitchFamily="34" charset="0"/>
            </a:endParaRPr>
          </a:p>
        </p:txBody>
      </p:sp>
      <p:pic>
        <p:nvPicPr>
          <p:cNvPr id="256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762" y="4195762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553200" y="4276725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9" name="Group 42"/>
          <p:cNvGrpSpPr>
            <a:grpSpLocks/>
          </p:cNvGrpSpPr>
          <p:nvPr/>
        </p:nvGrpSpPr>
        <p:grpSpPr bwMode="auto">
          <a:xfrm>
            <a:off x="457200" y="3352800"/>
            <a:ext cx="571500" cy="550863"/>
            <a:chOff x="50800" y="1371600"/>
            <a:chExt cx="571500" cy="550863"/>
          </a:xfrm>
        </p:grpSpPr>
        <p:grpSp>
          <p:nvGrpSpPr>
            <p:cNvPr id="25610" name="Group 9"/>
            <p:cNvGrpSpPr>
              <a:grpSpLocks/>
            </p:cNvGrpSpPr>
            <p:nvPr/>
          </p:nvGrpSpPr>
          <p:grpSpPr bwMode="auto">
            <a:xfrm>
              <a:off x="50800" y="1371600"/>
              <a:ext cx="571500" cy="550863"/>
              <a:chOff x="1164" y="571"/>
              <a:chExt cx="360" cy="347"/>
            </a:xfrm>
          </p:grpSpPr>
          <p:sp>
            <p:nvSpPr>
              <p:cNvPr id="25611" name="Oval 10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5612" name="Group 11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5613" name="Oval 12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14" name="Oval 13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15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16" name="Oval 15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5617" name="Oval 16"/>
            <p:cNvSpPr>
              <a:spLocks noChangeArrowheads="1"/>
            </p:cNvSpPr>
            <p:nvPr/>
          </p:nvSpPr>
          <p:spPr bwMode="auto">
            <a:xfrm>
              <a:off x="222250" y="1533525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5618" name="Group 8"/>
          <p:cNvGrpSpPr>
            <a:grpSpLocks/>
          </p:cNvGrpSpPr>
          <p:nvPr/>
        </p:nvGrpSpPr>
        <p:grpSpPr bwMode="auto">
          <a:xfrm>
            <a:off x="7620000" y="3886200"/>
            <a:ext cx="571500" cy="550863"/>
            <a:chOff x="1164" y="576"/>
            <a:chExt cx="360" cy="347"/>
          </a:xfrm>
        </p:grpSpPr>
        <p:grpSp>
          <p:nvGrpSpPr>
            <p:cNvPr id="25619" name="Group 9"/>
            <p:cNvGrpSpPr>
              <a:grpSpLocks/>
            </p:cNvGrpSpPr>
            <p:nvPr/>
          </p:nvGrpSpPr>
          <p:grpSpPr bwMode="auto">
            <a:xfrm>
              <a:off x="1164" y="576"/>
              <a:ext cx="360" cy="347"/>
              <a:chOff x="1164" y="571"/>
              <a:chExt cx="360" cy="347"/>
            </a:xfrm>
          </p:grpSpPr>
          <p:sp>
            <p:nvSpPr>
              <p:cNvPr id="25620" name="Oval 10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5621" name="Group 11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5622" name="Oval 12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23" name="Oval 13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24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25" name="Oval 15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1272" y="67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5627" name="Group 17"/>
          <p:cNvGrpSpPr>
            <a:grpSpLocks/>
          </p:cNvGrpSpPr>
          <p:nvPr/>
        </p:nvGrpSpPr>
        <p:grpSpPr bwMode="auto">
          <a:xfrm>
            <a:off x="1066800" y="1066800"/>
            <a:ext cx="571500" cy="550863"/>
            <a:chOff x="1164" y="576"/>
            <a:chExt cx="360" cy="347"/>
          </a:xfrm>
        </p:grpSpPr>
        <p:grpSp>
          <p:nvGrpSpPr>
            <p:cNvPr id="25628" name="Group 18"/>
            <p:cNvGrpSpPr>
              <a:grpSpLocks/>
            </p:cNvGrpSpPr>
            <p:nvPr/>
          </p:nvGrpSpPr>
          <p:grpSpPr bwMode="auto">
            <a:xfrm>
              <a:off x="1164" y="576"/>
              <a:ext cx="360" cy="347"/>
              <a:chOff x="1164" y="571"/>
              <a:chExt cx="360" cy="347"/>
            </a:xfrm>
          </p:grpSpPr>
          <p:sp>
            <p:nvSpPr>
              <p:cNvPr id="25629" name="Oval 19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5630" name="Group 20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5631" name="Oval 21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32" name="Oval 22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33" name="Oval 23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34" name="Oval 24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5635" name="Oval 25"/>
            <p:cNvSpPr>
              <a:spLocks noChangeArrowheads="1"/>
            </p:cNvSpPr>
            <p:nvPr/>
          </p:nvSpPr>
          <p:spPr bwMode="auto">
            <a:xfrm>
              <a:off x="1272" y="67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  <p:grpSp>
        <p:nvGrpSpPr>
          <p:cNvPr id="25636" name="Group 43"/>
          <p:cNvGrpSpPr>
            <a:grpSpLocks/>
          </p:cNvGrpSpPr>
          <p:nvPr/>
        </p:nvGrpSpPr>
        <p:grpSpPr bwMode="auto">
          <a:xfrm>
            <a:off x="8229600" y="1981200"/>
            <a:ext cx="571500" cy="550863"/>
            <a:chOff x="50800" y="1371600"/>
            <a:chExt cx="571500" cy="550863"/>
          </a:xfrm>
        </p:grpSpPr>
        <p:grpSp>
          <p:nvGrpSpPr>
            <p:cNvPr id="25637" name="Group 9"/>
            <p:cNvGrpSpPr>
              <a:grpSpLocks/>
            </p:cNvGrpSpPr>
            <p:nvPr/>
          </p:nvGrpSpPr>
          <p:grpSpPr bwMode="auto">
            <a:xfrm>
              <a:off x="50800" y="1371600"/>
              <a:ext cx="571500" cy="550863"/>
              <a:chOff x="1164" y="571"/>
              <a:chExt cx="360" cy="347"/>
            </a:xfrm>
          </p:grpSpPr>
          <p:sp>
            <p:nvSpPr>
              <p:cNvPr id="25638" name="Oval 10"/>
              <p:cNvSpPr>
                <a:spLocks noChangeArrowheads="1"/>
              </p:cNvSpPr>
              <p:nvPr/>
            </p:nvSpPr>
            <p:spPr bwMode="auto">
              <a:xfrm>
                <a:off x="1272" y="571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25639" name="Group 11"/>
              <p:cNvGrpSpPr>
                <a:grpSpLocks/>
              </p:cNvGrpSpPr>
              <p:nvPr/>
            </p:nvGrpSpPr>
            <p:grpSpPr bwMode="auto">
              <a:xfrm>
                <a:off x="1164" y="642"/>
                <a:ext cx="360" cy="276"/>
                <a:chOff x="1164" y="648"/>
                <a:chExt cx="360" cy="276"/>
              </a:xfrm>
            </p:grpSpPr>
            <p:sp>
              <p:nvSpPr>
                <p:cNvPr id="25640" name="Oval 12"/>
                <p:cNvSpPr>
                  <a:spLocks noChangeArrowheads="1"/>
                </p:cNvSpPr>
                <p:nvPr/>
              </p:nvSpPr>
              <p:spPr bwMode="auto">
                <a:xfrm>
                  <a:off x="1164" y="65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41" name="Oval 13"/>
                <p:cNvSpPr>
                  <a:spLocks noChangeArrowheads="1"/>
                </p:cNvSpPr>
                <p:nvPr/>
              </p:nvSpPr>
              <p:spPr bwMode="auto">
                <a:xfrm>
                  <a:off x="1212" y="7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42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77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5643" name="Oval 15"/>
                <p:cNvSpPr>
                  <a:spLocks noChangeArrowheads="1"/>
                </p:cNvSpPr>
                <p:nvPr/>
              </p:nvSpPr>
              <p:spPr bwMode="auto">
                <a:xfrm>
                  <a:off x="1380" y="648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5644" name="Oval 16"/>
            <p:cNvSpPr>
              <a:spLocks noChangeArrowheads="1"/>
            </p:cNvSpPr>
            <p:nvPr/>
          </p:nvSpPr>
          <p:spPr bwMode="auto">
            <a:xfrm>
              <a:off x="222250" y="1533525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467600" cy="1143000"/>
          </a:xfrm>
        </p:spPr>
        <p:txBody>
          <a:bodyPr/>
          <a:lstStyle/>
          <a:p>
            <a:r>
              <a:rPr lang="en-US" sz="3600" b="1">
                <a:solidFill>
                  <a:srgbClr val="000066"/>
                </a:solidFill>
                <a:latin typeface="VNI-Times" pitchFamily="2" charset="0"/>
              </a:rPr>
              <a:t>Laäp keá hoaïch phaán ñaáu trong naêm hoïc naøy</a:t>
            </a:r>
            <a:r>
              <a:rPr lang="en-US" sz="3600" b="1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924800" cy="4191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latin typeface="VNI-Times" pitchFamily="2" charset="0"/>
              </a:rPr>
              <a:t>Muïc tieâu phaán ñaáu cuûa em laø gì</a:t>
            </a:r>
            <a:r>
              <a:rPr lang="en-US"/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VNI-Times" pitchFamily="2" charset="0"/>
              </a:rPr>
              <a:t>Nhöõng thuaän lôïi maø em ñaõ coù ?</a:t>
            </a:r>
            <a:endParaRPr lang="pt-BR">
              <a:latin typeface="VNI-Times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>
                <a:latin typeface="VNI-Times" pitchFamily="2" charset="0"/>
              </a:rPr>
              <a:t>Nhöõng khoù khaên maø em ñaõ gaëp ?</a:t>
            </a:r>
          </a:p>
          <a:p>
            <a:pPr>
              <a:buFont typeface="Wingdings" pitchFamily="2" charset="2"/>
              <a:buChar char="§"/>
            </a:pPr>
            <a:r>
              <a:rPr lang="pt-BR">
                <a:latin typeface="VNI-Times" pitchFamily="2" charset="0"/>
              </a:rPr>
              <a:t>Neâu nhöõng bieän phaùp khaéc phuïc khoù khaên ?</a:t>
            </a:r>
          </a:p>
          <a:p>
            <a:pPr>
              <a:buFont typeface="Wingdings" pitchFamily="2" charset="2"/>
              <a:buChar char="§"/>
            </a:pPr>
            <a:r>
              <a:rPr lang="pt-BR">
                <a:latin typeface="VNI-Times" pitchFamily="2" charset="0"/>
              </a:rPr>
              <a:t>Nhöõng ai seõ hoã trôï vaø giuùp ñôõ em khi em gaëp khoù khaên? </a:t>
            </a:r>
            <a:endParaRPr lang="en-US">
              <a:latin typeface="VNI-Times" pitchFamily="2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365"/>
          <a:stretch>
            <a:fillRect/>
          </a:stretch>
        </p:blipFill>
        <p:spPr bwMode="auto">
          <a:xfrm>
            <a:off x="381000" y="1600200"/>
            <a:ext cx="4460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365"/>
          <a:stretch>
            <a:fillRect/>
          </a:stretch>
        </p:blipFill>
        <p:spPr bwMode="auto">
          <a:xfrm>
            <a:off x="381000" y="2286000"/>
            <a:ext cx="4460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365"/>
          <a:stretch>
            <a:fillRect/>
          </a:stretch>
        </p:blipFill>
        <p:spPr bwMode="auto">
          <a:xfrm>
            <a:off x="381000" y="2895600"/>
            <a:ext cx="4460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365"/>
          <a:stretch>
            <a:fillRect/>
          </a:stretch>
        </p:blipFill>
        <p:spPr bwMode="auto">
          <a:xfrm>
            <a:off x="381000" y="3505200"/>
            <a:ext cx="4460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648200"/>
            <a:ext cx="2101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724400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724400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724400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648200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05400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324475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324475"/>
            <a:ext cx="814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nature%20(5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334000"/>
            <a:ext cx="814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nature%20(7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8313" y="0"/>
            <a:ext cx="10556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 descr="nature%20(7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747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365"/>
          <a:stretch>
            <a:fillRect/>
          </a:stretch>
        </p:blipFill>
        <p:spPr bwMode="auto">
          <a:xfrm>
            <a:off x="381000" y="4114800"/>
            <a:ext cx="4460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Quan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s¸t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mét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sè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h×nh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¶</a:t>
            </a:r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nh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.VnTime" pitchFamily="34" charset="0"/>
              </a:rPr>
              <a:t>thÓ</a:t>
            </a:r>
            <a:r>
              <a:rPr lang="en-US" sz="2400" b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.VnTime" pitchFamily="34" charset="0"/>
              </a:rPr>
              <a:t>hiÖn</a:t>
            </a:r>
            <a:r>
              <a:rPr lang="en-US" sz="2400" b="1" dirty="0" smtClean="0">
                <a:solidFill>
                  <a:srgbClr val="000066"/>
                </a:solidFill>
                <a:latin typeface=".VnTime" pitchFamily="34" charset="0"/>
              </a:rPr>
              <a:t> lµ </a:t>
            </a:r>
            <a:r>
              <a:rPr lang="en-US" sz="2400" b="1" dirty="0" err="1" smtClean="0">
                <a:solidFill>
                  <a:srgbClr val="000066"/>
                </a:solidFill>
                <a:latin typeface=".VnTime" pitchFamily="34" charset="0"/>
              </a:rPr>
              <a:t>häc</a:t>
            </a:r>
            <a:r>
              <a:rPr lang="en-US" sz="2400" b="1" dirty="0" smtClean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.VnTime" pitchFamily="34" charset="0"/>
              </a:rPr>
              <a:t>sinh</a:t>
            </a:r>
            <a:r>
              <a:rPr lang="en-US" sz="2400" b="1" dirty="0" smtClean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.VnTime" pitchFamily="34" charset="0"/>
              </a:rPr>
              <a:t>líp</a:t>
            </a:r>
            <a:r>
              <a:rPr lang="en-US" sz="2400" b="1" dirty="0" smtClean="0">
                <a:solidFill>
                  <a:srgbClr val="000066"/>
                </a:solidFill>
                <a:latin typeface=".VnTime" pitchFamily="34" charset="0"/>
              </a:rPr>
              <a:t> 5</a:t>
            </a:r>
            <a:endParaRPr lang="en-US" sz="2400" b="1" dirty="0">
              <a:solidFill>
                <a:srgbClr val="000066"/>
              </a:solidFill>
              <a:latin typeface="VN-NTime" pitchFamily="2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nature%20(15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0"/>
            <a:ext cx="12684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nature%20(15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4288"/>
            <a:ext cx="6096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40345">
            <a:off x="1530350" y="0"/>
            <a:ext cx="6381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43000"/>
            <a:ext cx="6080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6080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43000"/>
            <a:ext cx="6080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288"/>
            <a:ext cx="608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288"/>
            <a:ext cx="608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6392863"/>
            <a:ext cx="6080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2863"/>
            <a:ext cx="608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hinh bai 141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4191000" cy="4419600"/>
          </a:xfrm>
          <a:prstGeom prst="rect">
            <a:avLst/>
          </a:prstGeom>
          <a:noFill/>
        </p:spPr>
      </p:pic>
      <p:pic>
        <p:nvPicPr>
          <p:cNvPr id="27664" name="Picture 16" descr="hinh bai 1410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600200"/>
            <a:ext cx="39624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820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err="1"/>
              <a:t>Ghi</a:t>
            </a:r>
            <a:r>
              <a:rPr lang="en-US" b="1" i="1" dirty="0"/>
              <a:t> </a:t>
            </a:r>
            <a:r>
              <a:rPr lang="en-US" b="1" i="1" dirty="0" err="1" smtClean="0"/>
              <a:t>nhớ</a:t>
            </a:r>
            <a:r>
              <a:rPr lang="en-US" b="1" i="1" dirty="0" smtClean="0"/>
              <a:t>:</a:t>
            </a:r>
            <a:endParaRPr lang="en-US" dirty="0">
              <a:solidFill>
                <a:srgbClr val="00FFFF"/>
              </a:solidFill>
            </a:endParaRP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Naêm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nay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ñaõ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leân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5,lôùp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lôùn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nhaát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tröôøng.Em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raát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vui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töï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haøo.Em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seõ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coá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gaéng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chaên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ngoan,hoïc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gioûi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ñeå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xöùng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ñaùng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hoïc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r>
              <a:rPr lang="en-US" sz="3600" i="1" dirty="0">
                <a:solidFill>
                  <a:srgbClr val="0000FF"/>
                </a:solidFill>
                <a:latin typeface="VNI-Times" pitchFamily="2" charset="0"/>
              </a:rPr>
              <a:t> 5</a:t>
            </a:r>
          </a:p>
          <a:p>
            <a:pPr>
              <a:buFontTx/>
              <a:buNone/>
            </a:pPr>
            <a:endParaRPr lang="fr-FR" sz="3600" b="1" i="1" dirty="0">
              <a:solidFill>
                <a:srgbClr val="0000FF"/>
              </a:solidFill>
              <a:latin typeface="VNI-Times" pitchFamily="2" charset="0"/>
            </a:endParaRPr>
          </a:p>
          <a:p>
            <a:pPr algn="ctr">
              <a:buFontTx/>
              <a:buNone/>
            </a:pPr>
            <a:r>
              <a:rPr lang="pt-BR" b="1" i="1" dirty="0">
                <a:solidFill>
                  <a:srgbClr val="000066"/>
                </a:solidFill>
              </a:rPr>
              <a:t>							</a:t>
            </a:r>
            <a:endParaRPr lang="en-US" b="1" i="1" dirty="0">
              <a:solidFill>
                <a:srgbClr val="000066"/>
              </a:solidFill>
            </a:endParaRPr>
          </a:p>
        </p:txBody>
      </p:sp>
      <p:pic>
        <p:nvPicPr>
          <p:cNvPr id="28676" name="Picture 4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257925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0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0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0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56369" y="1223169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89706" y="51776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56368" y="45680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1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56368" y="38822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2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56369" y="1908969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23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56368" y="25868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156368" y="31964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5715000"/>
            <a:ext cx="52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6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27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713" y="0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28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17744" y="1223169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29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51081" y="51776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30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17743" y="45680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31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17743" y="38822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32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17744" y="1908969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33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17743" y="25868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34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3504">
            <a:off x="8617743" y="3196432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35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538" y="5715000"/>
            <a:ext cx="52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36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9975" y="5334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9" name="Picture 37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538" y="6281738"/>
            <a:ext cx="52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38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7938" y="6281738"/>
            <a:ext cx="52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1" name="Picture 39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338" y="6281738"/>
            <a:ext cx="52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2" name="Picture 40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6281738"/>
            <a:ext cx="52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3" name="Picture 41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42" descr="w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0"/>
            <a:ext cx="525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5" name="Picture 43" descr="wp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13716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marL="1431925" indent="-1431925">
              <a:buFontTx/>
              <a:buNone/>
            </a:pPr>
            <a:endParaRPr lang="en-US"/>
          </a:p>
          <a:p>
            <a:pPr marL="1431925" indent="-1431925">
              <a:buFontTx/>
              <a:buNone/>
            </a:pPr>
            <a:endParaRPr lang="en-US"/>
          </a:p>
          <a:p>
            <a:pPr marL="1431925" indent="-1431925">
              <a:buFontTx/>
              <a:buNone/>
            </a:pPr>
            <a:endParaRPr lang="en-US"/>
          </a:p>
          <a:p>
            <a:pPr marL="1431925" indent="-1431925">
              <a:buFontTx/>
              <a:buNone/>
            </a:pPr>
            <a:r>
              <a:rPr lang="en-US" sz="2800" b="1">
                <a:latin typeface="VNI-Times" pitchFamily="2" charset="0"/>
              </a:rPr>
              <a:t>Hoïc sinh lôùp 5 laø lôùp ñaøn anh trong tröôøng phaûi coá gaéng hoïc taäp cho caùc em lôùp döôùi noi theo</a:t>
            </a:r>
            <a:endParaRPr lang="en-US" sz="2800">
              <a:solidFill>
                <a:srgbClr val="009900"/>
              </a:solidFill>
              <a:latin typeface="VNI-Times" pitchFamily="2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62000" y="1371600"/>
            <a:ext cx="7848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	</a:t>
            </a:r>
            <a:r>
              <a:rPr lang="en-US" sz="3200">
                <a:solidFill>
                  <a:srgbClr val="FF0066"/>
                </a:solidFill>
              </a:rPr>
              <a:t>	</a:t>
            </a:r>
            <a:endParaRPr lang="en-US" sz="4400" b="1">
              <a:solidFill>
                <a:srgbClr val="FF0066"/>
              </a:solidFill>
              <a:latin typeface=".VnTimeH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76800"/>
            <a:ext cx="9144000" cy="16954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"/>
            <a:ext cx="3867150" cy="1295400"/>
          </a:xfrm>
          <a:prstGeom prst="rect">
            <a:avLst/>
          </a:prstGeom>
          <a:noFill/>
        </p:spPr>
      </p:pic>
      <p:pic>
        <p:nvPicPr>
          <p:cNvPr id="15363" name="Picture 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43400"/>
            <a:ext cx="31242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600200"/>
            <a:ext cx="4419600" cy="533400"/>
          </a:xfrm>
        </p:spPr>
        <p:txBody>
          <a:bodyPr/>
          <a:lstStyle/>
          <a:p>
            <a:r>
              <a:rPr lang="fr-FR" sz="4800">
                <a:solidFill>
                  <a:srgbClr val="FF0000"/>
                </a:solidFill>
                <a:latin typeface="VNI-Times" pitchFamily="2" charset="0"/>
              </a:rPr>
              <a:t>Tranh aûnh</a:t>
            </a:r>
            <a:endParaRPr lang="en-US" sz="4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382000" cy="23622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0000"/>
              </a:spcBef>
              <a:spcAft>
                <a:spcPct val="25000"/>
              </a:spcAft>
              <a:buFontTx/>
              <a:buNone/>
            </a:pP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Giaùo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vieân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treo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tranh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minh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hoïa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caùc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tình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huoáng,toå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chöùc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cho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hoïc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sinh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thaûo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luaän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ñeå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tìm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hieåu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noäi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dung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cuûa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töøng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tình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fr-FR" dirty="0" err="1">
                <a:solidFill>
                  <a:srgbClr val="009900"/>
                </a:solidFill>
                <a:latin typeface="VNI-Times" pitchFamily="2" charset="0"/>
              </a:rPr>
              <a:t>huoáng</a:t>
            </a:r>
            <a:r>
              <a:rPr lang="fr-FR" dirty="0">
                <a:solidFill>
                  <a:srgbClr val="009900"/>
                </a:solidFill>
                <a:latin typeface="VNI-Times" pitchFamily="2" charset="0"/>
              </a:rPr>
              <a:t> .</a:t>
            </a:r>
            <a:endParaRPr lang="en-US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352800" y="685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hlink"/>
                </a:solidFill>
                <a:latin typeface=".VnTime" pitchFamily="34" charset="0"/>
              </a:rPr>
              <a:t>Ho¹t ®éng 1:</a:t>
            </a:r>
            <a:endParaRPr lang="en-US" sz="2800" b="1">
              <a:solidFill>
                <a:schemeClr val="hlink"/>
              </a:solidFill>
              <a:latin typeface=".VnTime" pitchFamily="34" charset="0"/>
            </a:endParaRPr>
          </a:p>
        </p:txBody>
      </p:sp>
      <p:pic>
        <p:nvPicPr>
          <p:cNvPr id="15367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762" y="4195762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553200" y="4276725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4763"/>
            <a:ext cx="168116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11677">
            <a:off x="7246938" y="3175"/>
            <a:ext cx="1900238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 bai 141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5943600"/>
          </a:xfrm>
          <a:prstGeom prst="rect">
            <a:avLst/>
          </a:prstGeom>
          <a:noFill/>
        </p:spPr>
      </p:pic>
      <p:pic>
        <p:nvPicPr>
          <p:cNvPr id="16387" name="Picture 3" descr="Frames PPT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nh bai 141000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33400" y="2667000"/>
            <a:ext cx="3581400" cy="3505200"/>
          </a:xfrm>
          <a:prstGeom prst="rect">
            <a:avLst/>
          </a:prstGeom>
          <a:noFill/>
        </p:spPr>
      </p:pic>
      <p:pic>
        <p:nvPicPr>
          <p:cNvPr id="17411" name="Picture 3" descr="hinh bai 1410003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4051300" y="2667000"/>
            <a:ext cx="4787900" cy="34290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          </a:t>
            </a:r>
            <a:r>
              <a:rPr lang="en-US" sz="4400">
                <a:latin typeface="VNI-Times" pitchFamily="2" charset="0"/>
              </a:rPr>
              <a:t>Em laø hoïc sinh lôùp 5</a:t>
            </a:r>
          </a:p>
        </p:txBody>
      </p:sp>
      <p:pic>
        <p:nvPicPr>
          <p:cNvPr id="17413" name="Picture 5" descr="Frames PPT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8435" name="Picture 3" descr="Frames PPT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inh bai 141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886200" cy="3962400"/>
          </a:xfrm>
          <a:prstGeom prst="rect">
            <a:avLst/>
          </a:prstGeom>
          <a:noFill/>
        </p:spPr>
      </p:pic>
      <p:pic>
        <p:nvPicPr>
          <p:cNvPr id="18437" name="Picture 5" descr="hinh bai 141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00200"/>
            <a:ext cx="4191000" cy="38862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4572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VN-NTime" pitchFamily="2" charset="0"/>
              </a:rPr>
              <a:t>Moät vaøi hình aûnh noùi veà hoïc sinh lôùp5</a:t>
            </a:r>
          </a:p>
        </p:txBody>
      </p:sp>
      <p:pic>
        <p:nvPicPr>
          <p:cNvPr id="18439" name="Picture 7" descr="FIREWR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7912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08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2590800"/>
            <a:ext cx="7086600" cy="1219200"/>
          </a:xfrm>
        </p:spPr>
        <p:txBody>
          <a:bodyPr/>
          <a:lstStyle/>
          <a:p>
            <a:pPr algn="l"/>
            <a:r>
              <a:rPr lang="en-US" sz="3200">
                <a:solidFill>
                  <a:srgbClr val="009900"/>
                </a:solidFill>
              </a:rPr>
              <a:t>         Ghi nhí: </a:t>
            </a:r>
            <a:br>
              <a:rPr lang="en-US" sz="3200">
                <a:solidFill>
                  <a:srgbClr val="009900"/>
                </a:solidFill>
              </a:rPr>
            </a:br>
            <a:r>
              <a:rPr lang="en-US" sz="2800">
                <a:solidFill>
                  <a:srgbClr val="009900"/>
                </a:solidFill>
                <a:latin typeface="VNI-Times" pitchFamily="2" charset="0"/>
              </a:rPr>
              <a:t>Naêm nay em ñaõ leân lôùp 5,lôùp lôùn nhaát tröôøng.Em raát vui vaø töï haøo.Em seõ coá gaéng chaêm ngoan,hoïc gioûi ñeå xöùng ñaùng laø hoïc sinh lôùp 5</a:t>
            </a:r>
            <a:r>
              <a:rPr lang="en-US" sz="2800">
                <a:solidFill>
                  <a:srgbClr val="009900"/>
                </a:solidFill>
              </a:rPr>
              <a:t>.</a:t>
            </a:r>
            <a:r>
              <a:rPr lang="en-US" sz="3200">
                <a:solidFill>
                  <a:srgbClr val="009900"/>
                </a:solidFill>
              </a:rPr>
              <a:t/>
            </a:r>
            <a:br>
              <a:rPr lang="en-US" sz="3200">
                <a:solidFill>
                  <a:srgbClr val="009900"/>
                </a:solidFill>
              </a:rPr>
            </a:br>
            <a:endParaRPr lang="en-US" sz="3200">
              <a:solidFill>
                <a:srgbClr val="009900"/>
              </a:solidFill>
            </a:endParaRPr>
          </a:p>
        </p:txBody>
      </p:sp>
      <p:pic>
        <p:nvPicPr>
          <p:cNvPr id="19460" name="Picture 4" descr="globeterrestre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455613" cy="4683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4572000" cy="1295400"/>
          </a:xfrm>
          <a:prstGeom prst="rect">
            <a:avLst/>
          </a:prstGeom>
          <a:noFill/>
        </p:spPr>
      </p:pic>
      <p:pic>
        <p:nvPicPr>
          <p:cNvPr id="20483" name="Picture 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98700" y="965200"/>
            <a:ext cx="4191000" cy="457200"/>
          </a:xfrm>
        </p:spPr>
        <p:txBody>
          <a:bodyPr/>
          <a:lstStyle/>
          <a:p>
            <a:r>
              <a:rPr lang="fr-FR">
                <a:solidFill>
                  <a:srgbClr val="FF0000"/>
                </a:solidFill>
                <a:latin typeface=".VnArial" pitchFamily="34" charset="0"/>
              </a:rPr>
              <a:t>T×nh huèng</a:t>
            </a:r>
            <a:endParaRPr lang="en-US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129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66"/>
                </a:solidFill>
              </a:rPr>
              <a:t>Bµi 1: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66"/>
                </a:solidFill>
              </a:rPr>
              <a:t>	Theo em, </a:t>
            </a:r>
            <a:r>
              <a:rPr lang="en-US" sz="2800">
                <a:solidFill>
                  <a:srgbClr val="000066"/>
                </a:solidFill>
                <a:latin typeface="VNI-Times" pitchFamily="2" charset="0"/>
              </a:rPr>
              <a:t>hoïc sinh lôùp 5 caàn coù nhöõng haønh ñoäng ,vieäc laøm naøo döôùi ñaây?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hlink"/>
                </a:solidFill>
                <a:latin typeface=".VnTime" pitchFamily="34" charset="0"/>
              </a:rPr>
              <a:t>Ho¹t ®éng 2:</a:t>
            </a:r>
            <a:endParaRPr lang="en-US" sz="2800" b="1">
              <a:solidFill>
                <a:schemeClr val="hlink"/>
              </a:solidFill>
              <a:latin typeface=".VnTime" pitchFamily="34" charset="0"/>
            </a:endParaRPr>
          </a:p>
        </p:txBody>
      </p:sp>
      <p:pic>
        <p:nvPicPr>
          <p:cNvPr id="20487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968" y="4423568"/>
            <a:ext cx="2438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58000" y="4579938"/>
            <a:ext cx="22860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23900" y="2517775"/>
            <a:ext cx="784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lphaLcParenR"/>
              <a:tabLst>
                <a:tab pos="685800" algn="l"/>
              </a:tabLst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Thöïc hieän toát Naêm ñieàu Baùc Hoà daïy thieáu nieân nhi ñoàng </a:t>
            </a:r>
          </a:p>
          <a:p>
            <a:pPr marL="342900" indent="-342900">
              <a:buFontTx/>
              <a:buAutoNum type="alphaLcParenR"/>
              <a:tabLst>
                <a:tab pos="685800" algn="l"/>
              </a:tabLst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Thöïc hieän noäi quy cuûa tröôøng,cuûa lôùp </a:t>
            </a:r>
          </a:p>
          <a:p>
            <a:pPr marL="342900" indent="-342900">
              <a:buFontTx/>
              <a:buAutoNum type="alphaLcParenR"/>
              <a:tabLst>
                <a:tab pos="685800" algn="l"/>
              </a:tabLst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Tích cöïc tham gia caùc hoaït ñoäng taäp theå,hoaït ñoäng xaõ hoäi do lôùp,tröôøng,ñòa phöông toå chöùc </a:t>
            </a:r>
          </a:p>
          <a:p>
            <a:pPr marL="342900" indent="-342900">
              <a:buFontTx/>
              <a:buAutoNum type="alphaLcParenR"/>
              <a:tabLst>
                <a:tab pos="685800" algn="l"/>
              </a:tabLst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Nhöôøng nhòn,giuùp ñôõ caùc em hoïc sinh nhoû.</a:t>
            </a:r>
          </a:p>
          <a:p>
            <a:pPr marL="342900" indent="-342900">
              <a:buFontTx/>
              <a:buAutoNum type="alphaLcParenR"/>
              <a:tabLst>
                <a:tab pos="685800" algn="l"/>
              </a:tabLst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Buoäc caùc em nhoû phaûi laøm theo moïi yù muoán cuûa mình </a:t>
            </a: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 marL="342900" indent="-342900">
              <a:buFontTx/>
              <a:buAutoNum type="alphaLcParenR"/>
              <a:tabLst>
                <a:tab pos="685800" algn="l"/>
              </a:tabLst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Göông maãu veà moïi maët cho caùc em hoïc sinh lôùp döôùi noi theo.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52800" y="5486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  <a:latin typeface=".VnTime" pitchFamily="34" charset="0"/>
              </a:rPr>
              <a:t>Th¶o luËn nhãm 4 ( thêi gian 2 phót)</a:t>
            </a:r>
          </a:p>
        </p:txBody>
      </p:sp>
      <p:pic>
        <p:nvPicPr>
          <p:cNvPr id="20491" name="Picture 1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4763"/>
            <a:ext cx="175736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23138" y="3175"/>
            <a:ext cx="18240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"/>
            <a:ext cx="6096000" cy="838200"/>
          </a:xfrm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  <a:latin typeface=".VnArial" pitchFamily="34" charset="0"/>
              </a:rPr>
              <a:t>Mét sè h×nh ¶nh minh ho¹:</a:t>
            </a:r>
            <a:r>
              <a:rPr 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534400" cy="1219200"/>
          </a:xfrm>
        </p:spPr>
        <p:txBody>
          <a:bodyPr/>
          <a:lstStyle/>
          <a:p>
            <a:pPr algn="l"/>
            <a:r>
              <a:rPr lang="en-US">
                <a:solidFill>
                  <a:srgbClr val="000066"/>
                </a:solidFill>
              </a:rPr>
              <a:t>* </a:t>
            </a:r>
            <a:r>
              <a:rPr lang="en-US">
                <a:solidFill>
                  <a:srgbClr val="000066"/>
                </a:solidFill>
                <a:latin typeface=".VnArial" pitchFamily="34" charset="0"/>
              </a:rPr>
              <a:t>C¸c em häc sinh ®ang trùc nhËt líp, häc sinh ®ang th¶o luËn nhãm.</a:t>
            </a:r>
          </a:p>
        </p:txBody>
      </p:sp>
      <p:pic>
        <p:nvPicPr>
          <p:cNvPr id="21508" name="Picture 4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4267200" cy="4343400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1509" name="Picture 5" descr="scan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270375" cy="4343400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09569" y="3969"/>
            <a:ext cx="24384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30"/>
  <p:tag name="VIOLETTITLE" val="Đạo đưc 5- Bài 1- Em la hoc sinh lop 5."/>
  <p:tag name="VIOLETLESSON" val="1"/>
  <p:tag name="VIOLETCATID" val="8048934"/>
  <p:tag name="VIOLETSUBJECT" val="Đạo đức 5"/>
  <p:tag name="VIOLETAUTHORID" val="3599053"/>
  <p:tag name="VIOLETAUTHORNAME" val="Nguyễn Thơ Văn"/>
  <p:tag name="VIOLETAUTHORAVATAR" val="3599053.jpg"/>
  <p:tag name="VIOLETAUTHORADDRESS" val="Trường Tiểu học Phú Thọ B - Đồng Tháp"/>
  <p:tag name="VIOLETAUTHORHOMEPAGE" val="http://nguyenthovanptb.violet.vn"/>
  <p:tag name="VIOLETDATE" val="2013-12-09 04:51:15"/>
  <p:tag name="VIOLETHIT" val="203"/>
  <p:tag name="VIOLETLIKE" val="0"/>
  <p:tag name="MMPROD_NEXTUNIQUEID" val="10010"/>
  <p:tag name="MMPROD_UIDATA" val="&lt;database version=&quot;7.0&quot;&gt;&lt;object type=&quot;1&quot; unique_id=&quot;10001&quot;&gt;&lt;object type=&quot;8&quot; unique_id=&quot;10053&quot;&gt;&lt;/object&gt;&lt;object type=&quot;2&quot; unique_id=&quot;10054&quot;&gt;&lt;object type=&quot;3&quot; unique_id=&quot;10055&quot;&gt;&lt;property id=&quot;20148&quot; value=&quot;5&quot;/&gt;&lt;property id=&quot;20300&quot; value=&quot;Slide 1&quot;/&gt;&lt;property id=&quot;20307&quot; value=&quot;284&quot;/&gt;&lt;/object&gt;&lt;object type=&quot;3&quot; unique_id=&quot;10056&quot;&gt;&lt;property id=&quot;20148&quot; value=&quot;5&quot;/&gt;&lt;property id=&quot;20300&quot; value=&quot;Slide 2&quot;/&gt;&lt;property id=&quot;20307&quot; value=&quot;268&quot;/&gt;&lt;/object&gt;&lt;object type=&quot;3&quot; unique_id=&quot;10057&quot;&gt;&lt;property id=&quot;20148&quot; value=&quot;5&quot;/&gt;&lt;property id=&quot;20300&quot; value=&quot;Slide 3 - &amp;quot;Tranh aûnh&amp;quot;&quot;/&gt;&lt;property id=&quot;20307&quot; value=&quot;269&quot;/&gt;&lt;/object&gt;&lt;object type=&quot;3&quot; unique_id=&quot;10058&quot;&gt;&lt;property id=&quot;20148&quot; value=&quot;5&quot;/&gt;&lt;property id=&quot;20300&quot; value=&quot;Slide 4&quot;/&gt;&lt;property id=&quot;20307&quot; value=&quot;270&quot;/&gt;&lt;/object&gt;&lt;object type=&quot;3&quot; unique_id=&quot;10059&quot;&gt;&lt;property id=&quot;20148&quot; value=&quot;5&quot;/&gt;&lt;property id=&quot;20300&quot; value=&quot;Slide 5&quot;/&gt;&lt;property id=&quot;20307&quot; value=&quot;271&quot;/&gt;&lt;/object&gt;&lt;object type=&quot;3&quot; unique_id=&quot;10060&quot;&gt;&lt;property id=&quot;20148&quot; value=&quot;5&quot;/&gt;&lt;property id=&quot;20300&quot; value=&quot;Slide 6&quot;/&gt;&lt;property id=&quot;20307&quot; value=&quot;272&quot;/&gt;&lt;/object&gt;&lt;object type=&quot;3&quot; unique_id=&quot;10061&quot;&gt;&lt;property id=&quot;20148&quot; value=&quot;5&quot;/&gt;&lt;property id=&quot;20300&quot; value=&quot;Slide 7 - &amp;quot;         Ghi nhí: &amp;#x0D;&amp;#x0A;Naêm nay em ñaõ leân lôùp 5,lôùp lôùn nhaát tröôøng.Em raát vui vaø töï haøo.Em seõ coá gaéng ch&quot;/&gt;&lt;property id=&quot;20307&quot; value=&quot;273&quot;/&gt;&lt;/object&gt;&lt;object type=&quot;3&quot; unique_id=&quot;10062&quot;&gt;&lt;property id=&quot;20148&quot; value=&quot;5&quot;/&gt;&lt;property id=&quot;20300&quot; value=&quot;Slide 8 - &amp;quot;T×nh huèng&amp;quot;&quot;/&gt;&lt;property id=&quot;20307&quot; value=&quot;274&quot;/&gt;&lt;/object&gt;&lt;object type=&quot;3&quot; unique_id=&quot;10063&quot;&gt;&lt;property id=&quot;20148&quot; value=&quot;5&quot;/&gt;&lt;property id=&quot;20300&quot; value=&quot;Slide 9 - &amp;quot;Mét sè h×nh ¶nh minh ho¹: &amp;quot;&quot;/&gt;&lt;property id=&quot;20307&quot; value=&quot;275&quot;/&gt;&lt;/object&gt;&lt;object type=&quot;3&quot; unique_id=&quot;10064&quot;&gt;&lt;property id=&quot;20148&quot; value=&quot;5&quot;/&gt;&lt;property id=&quot;20300&quot; value=&quot;Slide 10&quot;/&gt;&lt;property id=&quot;20307&quot; value=&quot;276&quot;/&gt;&lt;/object&gt;&lt;object type=&quot;3&quot; unique_id=&quot;10065&quot;&gt;&lt;property id=&quot;20148&quot; value=&quot;5&quot;/&gt;&lt;property id=&quot;20300&quot; value=&quot;Slide 11 - &amp;quot;Troø chôi “MC vaø hoïc sinh lôùp 5 &amp;quot;&quot;/&gt;&lt;property id=&quot;20307&quot; value=&quot;277&quot;/&gt;&lt;/object&gt;&lt;object type=&quot;3&quot; unique_id=&quot;10066&quot;&gt;&lt;property id=&quot;20148&quot; value=&quot;5&quot;/&gt;&lt;property id=&quot;20300&quot; value=&quot;Slide 12&quot;/&gt;&lt;property id=&quot;20307&quot; value=&quot;278&quot;/&gt;&lt;/object&gt;&lt;object type=&quot;3&quot; unique_id=&quot;10067&quot;&gt;&lt;property id=&quot;20148&quot; value=&quot;5&quot;/&gt;&lt;property id=&quot;20300&quot; value=&quot;Slide 13 - &amp;quot;Höôùng daãn thöïc haønh &amp;quot;&quot;/&gt;&lt;property id=&quot;20307&quot; value=&quot;279&quot;/&gt;&lt;/object&gt;&lt;object type=&quot;3&quot; unique_id=&quot;10068&quot;&gt;&lt;property id=&quot;20148&quot; value=&quot;5&quot;/&gt;&lt;property id=&quot;20300&quot; value=&quot;Slide 14 - &amp;quot;Laäp keá hoaïch phaán ñaáu trong naêm hoïc naøy:&amp;quot;&quot;/&gt;&lt;property id=&quot;20307&quot; value=&quot;280&quot;/&gt;&lt;/object&gt;&lt;object type=&quot;3&quot; unique_id=&quot;10069&quot;&gt;&lt;property id=&quot;20148&quot; value=&quot;5&quot;/&gt;&lt;property id=&quot;20300&quot; value=&quot;Slide 15 - &amp;quot;Quan s¸t mét sè h×nh ¶nh thÓ hiÖn lµ häc sinh líp 5&amp;quot;&quot;/&gt;&lt;property id=&quot;20307&quot; value=&quot;281&quot;/&gt;&lt;/object&gt;&lt;object type=&quot;3&quot; unique_id=&quot;10070&quot;&gt;&lt;property id=&quot;20148&quot; value=&quot;5&quot;/&gt;&lt;property id=&quot;20300&quot; value=&quot;Slide 16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567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VNI-Times</vt:lpstr>
      <vt:lpstr>.VnTimeH</vt:lpstr>
      <vt:lpstr>.VnTime</vt:lpstr>
      <vt:lpstr>VN-NTime</vt:lpstr>
      <vt:lpstr>.VnArial</vt:lpstr>
      <vt:lpstr>Tahoma</vt:lpstr>
      <vt:lpstr>Wingdings</vt:lpstr>
      <vt:lpstr>Default Design</vt:lpstr>
      <vt:lpstr>Slide 1</vt:lpstr>
      <vt:lpstr>Slide 2</vt:lpstr>
      <vt:lpstr>Tranh aûnh</vt:lpstr>
      <vt:lpstr>Slide 4</vt:lpstr>
      <vt:lpstr>Slide 5</vt:lpstr>
      <vt:lpstr>Slide 6</vt:lpstr>
      <vt:lpstr>         Ghi nhí:  Naêm nay em ñaõ leân lôùp 5,lôùp lôùn nhaát tröôøng.Em raát vui vaø töï haøo.Em seõ coá gaéng chaêm ngoan,hoïc gioûi ñeå xöùng ñaùng laø hoïc sinh lôùp 5. </vt:lpstr>
      <vt:lpstr>T×nh huèng</vt:lpstr>
      <vt:lpstr>Mét sè h×nh ¶nh minh ho¹: </vt:lpstr>
      <vt:lpstr>Slide 10</vt:lpstr>
      <vt:lpstr>Troø chôi “MC vaø hoïc sinh lôùp 5 </vt:lpstr>
      <vt:lpstr>Slide 12</vt:lpstr>
      <vt:lpstr>Höôùng daãn thöïc haønh </vt:lpstr>
      <vt:lpstr>Laäp keá hoaïch phaán ñaáu trong naêm hoïc naøy:</vt:lpstr>
      <vt:lpstr>Quan s¸t mét sè h×nh ¶nh thÓ hiÖn lµ häc sinh líp 5</vt:lpstr>
      <vt:lpstr>Slide 16</vt:lpstr>
    </vt:vector>
  </TitlesOfParts>
  <Company>70 Ly Tu Trong - Tp.Can Tho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MIEN NAM</dc:creator>
  <cp:lastModifiedBy>AutoBVT</cp:lastModifiedBy>
  <cp:revision>15</cp:revision>
  <dcterms:created xsi:type="dcterms:W3CDTF">2006-11-16T17:40:11Z</dcterms:created>
  <dcterms:modified xsi:type="dcterms:W3CDTF">2016-01-21T02:21:20Z</dcterms:modified>
</cp:coreProperties>
</file>